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3"/>
  </p:notesMasterIdLst>
  <p:sldIdLst>
    <p:sldId id="1968" r:id="rId3"/>
    <p:sldId id="1548" r:id="rId4"/>
    <p:sldId id="1798" r:id="rId5"/>
    <p:sldId id="1950" r:id="rId6"/>
    <p:sldId id="1949" r:id="rId7"/>
    <p:sldId id="1947" r:id="rId8"/>
    <p:sldId id="1951" r:id="rId9"/>
    <p:sldId id="1952" r:id="rId10"/>
    <p:sldId id="1673" r:id="rId11"/>
    <p:sldId id="1633" r:id="rId12"/>
    <p:sldId id="1634" r:id="rId13"/>
    <p:sldId id="1635" r:id="rId14"/>
    <p:sldId id="1662" r:id="rId15"/>
    <p:sldId id="1956" r:id="rId16"/>
    <p:sldId id="1663" r:id="rId17"/>
    <p:sldId id="1664" r:id="rId18"/>
    <p:sldId id="1957" r:id="rId19"/>
    <p:sldId id="1958" r:id="rId20"/>
    <p:sldId id="1959" r:id="rId21"/>
    <p:sldId id="1802" r:id="rId22"/>
    <p:sldId id="1803" r:id="rId23"/>
    <p:sldId id="1805" r:id="rId24"/>
    <p:sldId id="1806" r:id="rId25"/>
    <p:sldId id="1963" r:id="rId26"/>
    <p:sldId id="1960" r:id="rId27"/>
    <p:sldId id="1961" r:id="rId28"/>
    <p:sldId id="1962" r:id="rId29"/>
    <p:sldId id="1964" r:id="rId30"/>
    <p:sldId id="1808" r:id="rId31"/>
    <p:sldId id="1809" r:id="rId32"/>
    <p:sldId id="1967" r:id="rId33"/>
    <p:sldId id="1811" r:id="rId34"/>
    <p:sldId id="1965" r:id="rId35"/>
    <p:sldId id="1966" r:id="rId36"/>
    <p:sldId id="1812" r:id="rId37"/>
    <p:sldId id="1670" r:id="rId38"/>
    <p:sldId id="1671" r:id="rId39"/>
    <p:sldId id="1672" r:id="rId40"/>
    <p:sldId id="292"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3/26/2026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Will Gossett ~ March 29, 2026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81B2-66CF-4101-8317-0531AEB1D3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55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39</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40</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379743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982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215647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18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57296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393398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425099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100757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1538395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81496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422925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3/26/2026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3/26/2026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extLst>
      <p:ext uri="{BB962C8B-B14F-4D97-AF65-F5344CB8AC3E}">
        <p14:creationId xmlns:p14="http://schemas.microsoft.com/office/powerpoint/2010/main" val="2219452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tudylight.org/desk/?query=mt+10:33&amp;t=kjv&amp;sr=1&amp;l=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66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4024D-AE36-12BF-B39E-2ED3A180ACDC}"/>
              </a:ext>
            </a:extLst>
          </p:cNvPr>
          <p:cNvPicPr>
            <a:picLocks noChangeAspect="1"/>
          </p:cNvPicPr>
          <p:nvPr/>
        </p:nvPicPr>
        <p:blipFill>
          <a:blip r:embed="rId3"/>
          <a:stretch>
            <a:fillRect/>
          </a:stretch>
        </p:blipFill>
        <p:spPr>
          <a:xfrm>
            <a:off x="0" y="5470391"/>
            <a:ext cx="12192000" cy="1381318"/>
          </a:xfrm>
          <a:prstGeom prst="rect">
            <a:avLst/>
          </a:prstGeom>
        </p:spPr>
      </p:pic>
      <p:pic>
        <p:nvPicPr>
          <p:cNvPr id="11" name="Picture 10">
            <a:extLst>
              <a:ext uri="{FF2B5EF4-FFF2-40B4-BE49-F238E27FC236}">
                <a16:creationId xmlns:a16="http://schemas.microsoft.com/office/drawing/2014/main" id="{E70244DF-E0AC-6A06-3DF5-91AFC324E921}"/>
              </a:ext>
            </a:extLst>
          </p:cNvPr>
          <p:cNvPicPr>
            <a:picLocks noChangeAspect="1"/>
          </p:cNvPicPr>
          <p:nvPr/>
        </p:nvPicPr>
        <p:blipFill>
          <a:blip r:embed="rId4"/>
          <a:stretch>
            <a:fillRect/>
          </a:stretch>
        </p:blipFill>
        <p:spPr>
          <a:xfrm>
            <a:off x="0" y="0"/>
            <a:ext cx="12186920" cy="5470391"/>
          </a:xfrm>
          <a:prstGeom prst="rect">
            <a:avLst/>
          </a:prstGeom>
        </p:spPr>
      </p:pic>
      <p:pic>
        <p:nvPicPr>
          <p:cNvPr id="9" name="Picture 8">
            <a:extLst>
              <a:ext uri="{FF2B5EF4-FFF2-40B4-BE49-F238E27FC236}">
                <a16:creationId xmlns:a16="http://schemas.microsoft.com/office/drawing/2014/main" id="{BCBFEF5D-2A57-4EE6-461F-986D4939376F}"/>
              </a:ext>
            </a:extLst>
          </p:cNvPr>
          <p:cNvPicPr>
            <a:picLocks noChangeAspect="1"/>
          </p:cNvPicPr>
          <p:nvPr/>
        </p:nvPicPr>
        <p:blipFill>
          <a:blip r:embed="rId5"/>
          <a:stretch>
            <a:fillRect/>
          </a:stretch>
        </p:blipFill>
        <p:spPr>
          <a:xfrm>
            <a:off x="228600" y="0"/>
            <a:ext cx="11811000" cy="3286584"/>
          </a:xfrm>
          <a:prstGeom prst="rect">
            <a:avLst/>
          </a:prstGeom>
        </p:spPr>
      </p:pic>
      <p:sp>
        <p:nvSpPr>
          <p:cNvPr id="3" name="Content Placeholder 2"/>
          <p:cNvSpPr>
            <a:spLocks noGrp="1"/>
          </p:cNvSpPr>
          <p:nvPr>
            <p:ph sz="quarter" idx="13"/>
          </p:nvPr>
        </p:nvSpPr>
        <p:spPr>
          <a:xfrm>
            <a:off x="0" y="5577160"/>
            <a:ext cx="12186920" cy="1124465"/>
          </a:xfrm>
        </p:spPr>
        <p:txBody>
          <a:bodyPr>
            <a:noAutofit/>
          </a:bodyPr>
          <a:lstStyle/>
          <a:p>
            <a:pPr marL="0" indent="0" algn="ctr">
              <a:buClr>
                <a:srgbClr val="A379BB">
                  <a:lumMod val="75000"/>
                </a:srgbClr>
              </a:buClr>
              <a:buNone/>
            </a:pPr>
            <a:r>
              <a:rPr lang="en-US" sz="7500" b="1" i="1" dirty="0">
                <a:solidFill>
                  <a:schemeClr val="accent4">
                    <a:lumMod val="75000"/>
                  </a:schemeClr>
                </a:solidFill>
                <a:effectLst>
                  <a:outerShdw blurRad="38100" dist="38100" dir="2700000" algn="tl">
                    <a:srgbClr val="000000">
                      <a:alpha val="43137"/>
                    </a:srgbClr>
                  </a:outerShdw>
                </a:effectLst>
              </a:rPr>
              <a:t>I Thessalonians 5:1-10</a:t>
            </a:r>
          </a:p>
        </p:txBody>
      </p:sp>
      <p:sp>
        <p:nvSpPr>
          <p:cNvPr id="4" name="Title 3"/>
          <p:cNvSpPr>
            <a:spLocks noGrp="1"/>
          </p:cNvSpPr>
          <p:nvPr>
            <p:ph type="title"/>
          </p:nvPr>
        </p:nvSpPr>
        <p:spPr>
          <a:xfrm>
            <a:off x="-25133" y="3423744"/>
            <a:ext cx="12192000" cy="2183807"/>
          </a:xfrm>
          <a:noFill/>
        </p:spPr>
        <p:txBody>
          <a:bodyPr/>
          <a:lstStyle/>
          <a:p>
            <a:pPr marL="0" indent="0" algn="ctr">
              <a:buNone/>
            </a:pPr>
            <a:r>
              <a:rPr lang="en-US" sz="8000" i="1" dirty="0">
                <a:solidFill>
                  <a:srgbClr val="FFFF00"/>
                </a:solidFill>
                <a:effectLst>
                  <a:outerShdw blurRad="38100" dist="38100" dir="2700000" algn="tl">
                    <a:srgbClr val="000000">
                      <a:alpha val="43137"/>
                    </a:srgbClr>
                  </a:outerShdw>
                  <a:reflection blurRad="6350" stA="55000" endA="300" endPos="45500" dir="5400000" sy="-100000" algn="bl" rotWithShape="0"/>
                </a:effectLst>
              </a:rPr>
              <a:t>Awaiting Christ’s Return</a:t>
            </a:r>
            <a:endParaRPr lang="en-US" sz="8000" i="1" cap="all"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399699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971800"/>
            <a:ext cx="12192000" cy="3849130"/>
          </a:xfrm>
        </p:spPr>
        <p:txBody>
          <a:bodyPr>
            <a:noAutofit/>
          </a:bodyPr>
          <a:lstStyle/>
          <a:p>
            <a:pPr>
              <a:lnSpc>
                <a:spcPct val="80000"/>
              </a:lnSpc>
              <a:buClr>
                <a:srgbClr val="C00000"/>
              </a:buClr>
              <a:buFont typeface="Wingdings" pitchFamily="2" charset="2"/>
              <a:buChar char="Ø"/>
            </a:pPr>
            <a:r>
              <a:rPr lang="en-US" sz="5800" b="1" i="1" dirty="0">
                <a:effectLst>
                  <a:outerShdw blurRad="38100" dist="38100" dir="2700000" algn="tl">
                    <a:srgbClr val="000000">
                      <a:alpha val="43137"/>
                    </a:srgbClr>
                  </a:outerShdw>
                </a:effectLst>
              </a:rPr>
              <a:t>Matthew 24:36-43 (NASB 1995) </a:t>
            </a:r>
          </a:p>
          <a:p>
            <a:pPr>
              <a:lnSpc>
                <a:spcPct val="80000"/>
              </a:lnSpc>
              <a:buClr>
                <a:srgbClr val="C00000"/>
              </a:buClr>
              <a:buFont typeface="Wingdings" pitchFamily="2" charset="2"/>
              <a:buChar char="Ø"/>
            </a:pPr>
            <a:r>
              <a:rPr lang="en-US" sz="5800" b="1" i="1" dirty="0">
                <a:effectLst>
                  <a:outerShdw blurRad="38100" dist="38100" dir="2700000" algn="tl">
                    <a:srgbClr val="000000">
                      <a:alpha val="43137"/>
                    </a:srgbClr>
                  </a:outerShdw>
                </a:effectLst>
              </a:rPr>
              <a:t> II Peter 3:8-11 (NASB 1995)</a:t>
            </a:r>
          </a:p>
        </p:txBody>
      </p:sp>
      <p:sp>
        <p:nvSpPr>
          <p:cNvPr id="4" name="Title 3"/>
          <p:cNvSpPr>
            <a:spLocks noGrp="1"/>
          </p:cNvSpPr>
          <p:nvPr>
            <p:ph type="title"/>
          </p:nvPr>
        </p:nvSpPr>
        <p:spPr>
          <a:xfrm>
            <a:off x="0" y="0"/>
            <a:ext cx="12192000" cy="2286000"/>
          </a:xfrm>
        </p:spPr>
        <p:txBody>
          <a:bodyPr/>
          <a:lstStyle/>
          <a:p>
            <a:pPr marL="0" indent="0" algn="ctr">
              <a:buNone/>
            </a:pPr>
            <a:r>
              <a:rPr lang="en-US" sz="7500" i="1" dirty="0">
                <a:solidFill>
                  <a:srgbClr val="A50021"/>
                </a:solidFill>
                <a:effectLst>
                  <a:outerShdw blurRad="38100" dist="38100" dir="2700000" algn="tl">
                    <a:srgbClr val="000000">
                      <a:alpha val="43137"/>
                    </a:srgbClr>
                  </a:outerShdw>
                </a:effectLst>
                <a:ea typeface="+mn-ea"/>
                <a:cs typeface="+mn-cs"/>
              </a:rPr>
              <a:t>Day of the Lord </a:t>
            </a:r>
            <a:br>
              <a:rPr lang="en-US" sz="7500" i="1" dirty="0">
                <a:solidFill>
                  <a:srgbClr val="A50021"/>
                </a:solidFill>
                <a:effectLst>
                  <a:outerShdw blurRad="38100" dist="38100" dir="2700000" algn="tl">
                    <a:srgbClr val="000000">
                      <a:alpha val="43137"/>
                    </a:srgbClr>
                  </a:outerShdw>
                </a:effectLst>
                <a:ea typeface="+mn-ea"/>
                <a:cs typeface="+mn-cs"/>
              </a:rPr>
            </a:br>
            <a:r>
              <a:rPr lang="en-US" sz="7500" i="1" dirty="0">
                <a:solidFill>
                  <a:srgbClr val="A50021"/>
                </a:solidFill>
                <a:effectLst>
                  <a:outerShdw blurRad="38100" dist="38100" dir="2700000" algn="tl">
                    <a:srgbClr val="000000">
                      <a:alpha val="43137"/>
                    </a:srgbClr>
                  </a:outerShdw>
                </a:effectLst>
                <a:ea typeface="+mn-ea"/>
                <a:cs typeface="+mn-cs"/>
              </a:rPr>
              <a:t>vs. 1-4 </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24:36-43 (NASB) </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5400" i="1" baseline="30000" dirty="0"/>
              <a:t>36 </a:t>
            </a:r>
            <a:r>
              <a:rPr lang="en-US" sz="5400" i="1" dirty="0"/>
              <a:t>“But of that day and hour no one knows, not even the angels of heaven, nor the Son, but the Father alone. </a:t>
            </a:r>
            <a:r>
              <a:rPr lang="en-US" sz="5400" i="1" baseline="30000" dirty="0"/>
              <a:t>37 </a:t>
            </a:r>
            <a:r>
              <a:rPr lang="en-US" sz="5400" i="1" dirty="0"/>
              <a:t>For the coming of the Son of Man will be just like the days of Noah. </a:t>
            </a:r>
            <a:endParaRPr lang="en-US" sz="5400" dirty="0"/>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Matthew 24:36-43 (NASB) </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38 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as in those days before the flood they were eating and drinking, marrying and giving in marriage, until the day that Noah entered the ark, </a:t>
            </a: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39 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they did not understand until the flood came and took them all away;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Matthew 24:36-43 (NASB) </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will the coming of the Son of Man be. </a:t>
            </a: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40 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Then there will be two men in the field; one will be taken and one will be left. </a:t>
            </a: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41 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Two women will be grinding at the mill; one will be taken and one will be left. </a:t>
            </a: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42 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“Therefore be on the alert, </a:t>
            </a:r>
            <a:endParaRPr lang="en-US" sz="4400" dirty="0"/>
          </a:p>
        </p:txBody>
      </p:sp>
    </p:spTree>
    <p:extLst>
      <p:ext uri="{BB962C8B-B14F-4D97-AF65-F5344CB8AC3E}">
        <p14:creationId xmlns:p14="http://schemas.microsoft.com/office/powerpoint/2010/main" val="15668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C71D-42BA-8092-3403-430C97B1C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86C35-5010-9EF9-B2C9-705D076508A3}"/>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Matthew 24:36-43 (NASB) </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1301C37-2A4C-C406-4764-37C4110B7427}"/>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you do not know which day your Lord is coming. </a:t>
            </a: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43 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be sure of this, that if the head of the house had known at what time of the night the thief was coming, he would have been on the alert and would not have allowed his house to be broken into.</a:t>
            </a:r>
            <a:br>
              <a:rPr kumimoji="0" lang="en-US" sz="4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br>
            <a:br>
              <a:rPr kumimoji="0" lang="en-US" sz="4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b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263740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Peter 3:8-11 (NASB) </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800" b="1" i="1" baseline="30000" dirty="0"/>
              <a:t>8 </a:t>
            </a:r>
            <a:r>
              <a:rPr lang="en-US" sz="5800" i="1" dirty="0"/>
              <a:t>But do not let this one fact escape your notice, beloved, that with the Lord one day is like a thousand years, and a thousand years like one day. </a:t>
            </a:r>
            <a:endParaRPr lang="en-US" sz="5800" dirty="0"/>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II Peter 3:8-11 (NASB) </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8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9 </a:t>
            </a:r>
            <a:r>
              <a:rPr kumimoji="0" lang="en-US" sz="58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 Lord is not slow about His promise, as some count slowness, but is patient toward you, not wishing for any to perish but for all to come to repentance. </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22126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D844D-BFEB-EF23-E512-9E74833CF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BFAFB-E17A-09F5-0398-D25EB73E0CE2}"/>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II Peter 3:8-11 (NASB) </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4DE8738-7052-5D79-3055-AAFF2A0AF1DE}"/>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8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10 </a:t>
            </a:r>
            <a:r>
              <a:rPr kumimoji="0" lang="en-US" sz="58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the day of the Lord will come like a thief, in which the heavens will pass away with a roar and the elements will be destroyed with intense heat, and the earth and its works will be burned up. </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1558399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675B4-02E5-BD75-623D-78BF64D35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1ED86-D3CD-408D-C830-00ABC5EF3721}"/>
              </a:ext>
            </a:extLst>
          </p:cNvPr>
          <p:cNvSpPr>
            <a:spLocks noGrp="1"/>
          </p:cNvSpPr>
          <p:nvPr>
            <p:ph type="title"/>
          </p:nvPr>
        </p:nvSpPr>
        <p:spPr>
          <a:xfrm>
            <a:off x="0" y="3810"/>
            <a:ext cx="12192000" cy="11391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II Peter 3:8-11 (NASB) </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0367935-693D-C474-5AFA-30875DEE2AF1}"/>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8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11 </a:t>
            </a:r>
            <a:r>
              <a:rPr kumimoji="0" lang="en-US" sz="58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Since all these things are to be destroyed in this way, what sort of people ought you to be in holy conduct and godliness, </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18736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4EBBF-CD42-52CE-8622-487ED9DCFA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1269F-6DFA-CBC0-1B69-61C8F4E0B735}"/>
              </a:ext>
            </a:extLst>
          </p:cNvPr>
          <p:cNvSpPr>
            <a:spLocks noGrp="1"/>
          </p:cNvSpPr>
          <p:nvPr>
            <p:ph sz="quarter" idx="13"/>
          </p:nvPr>
        </p:nvSpPr>
        <p:spPr>
          <a:xfrm>
            <a:off x="0" y="2819400"/>
            <a:ext cx="12192000" cy="4001530"/>
          </a:xfrm>
        </p:spPr>
        <p:txBody>
          <a:bodyPr>
            <a:noAutofit/>
          </a:bodyPr>
          <a:lstStyle/>
          <a:p>
            <a:pPr>
              <a:lnSpc>
                <a:spcPct val="80000"/>
              </a:lnSpc>
              <a:buClr>
                <a:srgbClr val="C00000"/>
              </a:buClr>
              <a:buFont typeface="Wingdings" pitchFamily="2" charset="2"/>
              <a:buChar char="Ø"/>
            </a:pPr>
            <a:r>
              <a:rPr lang="en-US" sz="5800" b="1" i="1" dirty="0">
                <a:effectLst>
                  <a:outerShdw blurRad="38100" dist="38100" dir="2700000" algn="tl">
                    <a:srgbClr val="000000">
                      <a:alpha val="43137"/>
                    </a:srgbClr>
                  </a:outerShdw>
                </a:effectLst>
              </a:rPr>
              <a:t>I John 1:5-7 (NASB 1995)</a:t>
            </a:r>
          </a:p>
          <a:p>
            <a:pPr>
              <a:lnSpc>
                <a:spcPct val="80000"/>
              </a:lnSpc>
              <a:buClr>
                <a:srgbClr val="C00000"/>
              </a:buClr>
              <a:buFont typeface="Wingdings" pitchFamily="2" charset="2"/>
              <a:buChar char="Ø"/>
            </a:pPr>
            <a:r>
              <a:rPr lang="en-US" sz="5800" b="1" i="1" dirty="0">
                <a:effectLst>
                  <a:outerShdw blurRad="38100" dist="38100" dir="2700000" algn="tl">
                    <a:srgbClr val="000000">
                      <a:alpha val="43137"/>
                    </a:srgbClr>
                  </a:outerShdw>
                </a:effectLst>
              </a:rPr>
              <a:t>Ephesians 5:6-10 (NASB 1995)</a:t>
            </a:r>
          </a:p>
          <a:p>
            <a:pPr>
              <a:lnSpc>
                <a:spcPct val="80000"/>
              </a:lnSpc>
              <a:buClr>
                <a:srgbClr val="C00000"/>
              </a:buClr>
              <a:buFont typeface="Wingdings" pitchFamily="2" charset="2"/>
              <a:buChar char="Ø"/>
            </a:pPr>
            <a:r>
              <a:rPr lang="en-US" sz="5800" b="1" i="1" dirty="0">
                <a:effectLst>
                  <a:outerShdw blurRad="38100" dist="38100" dir="2700000" algn="tl">
                    <a:srgbClr val="000000">
                      <a:alpha val="43137"/>
                    </a:srgbClr>
                  </a:outerShdw>
                </a:effectLst>
              </a:rPr>
              <a:t>Isaiah 59:17 (NASB 1995)</a:t>
            </a:r>
          </a:p>
          <a:p>
            <a:pPr>
              <a:lnSpc>
                <a:spcPct val="80000"/>
              </a:lnSpc>
              <a:buClr>
                <a:srgbClr val="C00000"/>
              </a:buClr>
              <a:buFont typeface="Wingdings" pitchFamily="2" charset="2"/>
              <a:buChar char="Ø"/>
            </a:pPr>
            <a:r>
              <a:rPr lang="en-US" sz="5800" b="1" i="1" dirty="0">
                <a:effectLst>
                  <a:outerShdw blurRad="38100" dist="38100" dir="2700000" algn="tl">
                    <a:srgbClr val="000000">
                      <a:alpha val="43137"/>
                    </a:srgbClr>
                  </a:outerShdw>
                </a:effectLst>
              </a:rPr>
              <a:t>Ephesians 6:14-17 (NASB 1995)</a:t>
            </a:r>
          </a:p>
        </p:txBody>
      </p:sp>
      <p:sp>
        <p:nvSpPr>
          <p:cNvPr id="4" name="Title 3">
            <a:extLst>
              <a:ext uri="{FF2B5EF4-FFF2-40B4-BE49-F238E27FC236}">
                <a16:creationId xmlns:a16="http://schemas.microsoft.com/office/drawing/2014/main" id="{595DBD5B-73CD-DB01-B65F-456F55B24F0A}"/>
              </a:ext>
            </a:extLst>
          </p:cNvPr>
          <p:cNvSpPr>
            <a:spLocks noGrp="1"/>
          </p:cNvSpPr>
          <p:nvPr>
            <p:ph type="title"/>
          </p:nvPr>
        </p:nvSpPr>
        <p:spPr>
          <a:xfrm>
            <a:off x="0" y="0"/>
            <a:ext cx="12192000" cy="2514600"/>
          </a:xfrm>
        </p:spPr>
        <p:txBody>
          <a:bodyPr/>
          <a:lstStyle/>
          <a:p>
            <a:pPr marL="0" indent="0" algn="ctr">
              <a:buNone/>
            </a:pPr>
            <a:r>
              <a:rPr lang="en-US" sz="7500" i="1" dirty="0">
                <a:solidFill>
                  <a:srgbClr val="A50021"/>
                </a:solidFill>
                <a:effectLst>
                  <a:outerShdw blurRad="38100" dist="38100" dir="2700000" algn="tl">
                    <a:srgbClr val="000000">
                      <a:alpha val="43137"/>
                    </a:srgbClr>
                  </a:outerShdw>
                </a:effectLst>
                <a:ea typeface="+mn-ea"/>
                <a:cs typeface="+mn-cs"/>
              </a:rPr>
              <a:t>Of the Light </a:t>
            </a:r>
            <a:br>
              <a:rPr lang="en-US" sz="7500" i="1" dirty="0">
                <a:solidFill>
                  <a:srgbClr val="A50021"/>
                </a:solidFill>
                <a:effectLst>
                  <a:outerShdw blurRad="38100" dist="38100" dir="2700000" algn="tl">
                    <a:srgbClr val="000000">
                      <a:alpha val="43137"/>
                    </a:srgbClr>
                  </a:outerShdw>
                </a:effectLst>
                <a:ea typeface="+mn-ea"/>
                <a:cs typeface="+mn-cs"/>
              </a:rPr>
            </a:br>
            <a:r>
              <a:rPr lang="en-US" sz="7500" i="1" dirty="0">
                <a:solidFill>
                  <a:srgbClr val="A50021"/>
                </a:solidFill>
                <a:effectLst>
                  <a:outerShdw blurRad="38100" dist="38100" dir="2700000" algn="tl">
                    <a:srgbClr val="000000">
                      <a:alpha val="43137"/>
                    </a:srgbClr>
                  </a:outerShdw>
                </a:effectLst>
                <a:ea typeface="+mn-ea"/>
                <a:cs typeface="+mn-cs"/>
              </a:rPr>
              <a:t>vs. 5-8 </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08113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rPr>
              <a:t>I Thessalonians 5:1-10 (NASB)</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b="1" i="1" baseline="30000" dirty="0"/>
              <a:t>1</a:t>
            </a:r>
            <a:r>
              <a:rPr lang="en-US" sz="5400" b="1" i="1" dirty="0"/>
              <a:t> </a:t>
            </a:r>
            <a:r>
              <a:rPr lang="en-US" sz="5400" i="1" dirty="0"/>
              <a:t>Now as to the times and the epochs, brethren, you have no need of anything to be written to you. </a:t>
            </a:r>
            <a:r>
              <a:rPr lang="en-US" sz="5400" b="1" i="1" baseline="30000" dirty="0"/>
              <a:t>2 </a:t>
            </a:r>
            <a:r>
              <a:rPr lang="en-US" sz="5400" i="1" dirty="0"/>
              <a:t>For you yourselves know full well that the day of the Lord will come just like a thief in the night. </a:t>
            </a:r>
            <a:endParaRPr lang="en-US" sz="5400" dirty="0"/>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1:5-7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5400" i="1" baseline="30000" dirty="0"/>
              <a:t>5 </a:t>
            </a:r>
            <a:r>
              <a:rPr lang="en-US" sz="5400" i="1" dirty="0"/>
              <a:t>This is the message we have heard from Him and announce to you, that God is Light, and in Him there is no darkness at all. </a:t>
            </a:r>
            <a:r>
              <a:rPr lang="en-US" sz="5400" i="1" baseline="30000" dirty="0"/>
              <a:t>6 </a:t>
            </a:r>
            <a:r>
              <a:rPr lang="en-US" sz="5400" i="1" dirty="0"/>
              <a:t>If we say that we have fellowship with Him and yet walk in the darkness, we lie and do not practice the truth; </a:t>
            </a:r>
            <a:endParaRPr lang="en-US" sz="5400" dirty="0"/>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1:5-7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if we walk in the Light as He Himself is in the Light, we have fellowship with one another, and the blood of Jesus His Son cleanses us from all sin.</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Ephesians 5:6-10 (NASB)</a:t>
            </a:r>
            <a:endParaRPr lang="en-US" sz="54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6600" i="1" baseline="30000" dirty="0"/>
              <a:t>6 </a:t>
            </a:r>
            <a:r>
              <a:rPr lang="en-US" sz="6600" i="1" dirty="0"/>
              <a:t>Let no one deceive you with empty words, for because of these things the wrath of God comes upon the sons of disobedience. </a:t>
            </a:r>
            <a:endParaRPr lang="en-US" sz="6600" dirty="0"/>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Ephesians 5:6-10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6600" i="1" baseline="30000" dirty="0"/>
              <a:t>7 </a:t>
            </a:r>
            <a:r>
              <a:rPr lang="en-US" sz="6600" i="1" dirty="0"/>
              <a:t>Therefore do not be  partakers with them; </a:t>
            </a:r>
            <a:r>
              <a:rPr kumimoji="0" lang="en-US" sz="66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you were formerly darkness, but now you are Light in the Lord; walk as children of Light</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54247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E54FC-2447-E7C9-AB61-53A0CAB9A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122A0-E85B-560F-1728-B2FE36A896B1}"/>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Ephesians 5:6-10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A56C231-2670-2D8B-6D4F-E73518E902DA}"/>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66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the fruit of the Light consists in all goodness and righteousness and truth), </a:t>
            </a:r>
            <a:r>
              <a:rPr kumimoji="0" lang="en-US" sz="66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trying to learn what is pleasing to the Lord.</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67258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0B540-E40D-F82C-E217-A40AE64FB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2E80E-1155-1600-BA1D-BEA8E17BE831}"/>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Isaiah 59:17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8AF8527-7EBA-2C49-CDFA-C221ED1C1E76}"/>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He put on righteousness like a breastplate, And a helmet of salvation on His head; And He put on garments of vengeance for clothing And wrapped Himself with zeal as a mantle.</a:t>
            </a:r>
          </a:p>
        </p:txBody>
      </p:sp>
    </p:spTree>
    <p:extLst>
      <p:ext uri="{BB962C8B-B14F-4D97-AF65-F5344CB8AC3E}">
        <p14:creationId xmlns:p14="http://schemas.microsoft.com/office/powerpoint/2010/main" val="16791954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F753-0732-E2B6-68ED-45883A022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A5524-01C0-239E-794E-349974187D8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6:14-17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04C45EC-063B-3C97-B841-AEC3114AC2DB}"/>
              </a:ext>
            </a:extLst>
          </p:cNvPr>
          <p:cNvSpPr>
            <a:spLocks noGrp="1"/>
          </p:cNvSpPr>
          <p:nvPr>
            <p:ph sz="quarter" idx="13"/>
          </p:nvPr>
        </p:nvSpPr>
        <p:spPr>
          <a:xfrm>
            <a:off x="0" y="1143000"/>
            <a:ext cx="12192000" cy="5715000"/>
          </a:xfrm>
        </p:spPr>
        <p:txBody>
          <a:bodyPr>
            <a:noAutofit/>
          </a:bodyPr>
          <a:lstStyle/>
          <a:p>
            <a:pPr marL="45720" indent="0">
              <a:buNone/>
            </a:pPr>
            <a:r>
              <a:rPr lang="en-US" sz="5400" i="1" baseline="30000" dirty="0"/>
              <a:t>14 </a:t>
            </a:r>
            <a:r>
              <a:rPr lang="en-US" sz="5400" i="1" dirty="0"/>
              <a:t>Stand firm therefore, having girded your loins with truth, and having put on the breastplate of righteousness, </a:t>
            </a:r>
            <a:r>
              <a:rPr lang="en-US" sz="5400" i="1" baseline="30000" dirty="0"/>
              <a:t>15 </a:t>
            </a:r>
            <a:r>
              <a:rPr lang="en-US" sz="5400" i="1" dirty="0"/>
              <a:t>and having shod your feet with the preparation of the gospel of peace; </a:t>
            </a:r>
            <a:endParaRPr lang="en-US" sz="5400" dirty="0"/>
          </a:p>
        </p:txBody>
      </p:sp>
    </p:spTree>
    <p:extLst>
      <p:ext uri="{BB962C8B-B14F-4D97-AF65-F5344CB8AC3E}">
        <p14:creationId xmlns:p14="http://schemas.microsoft.com/office/powerpoint/2010/main" val="11621950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9F0F-E457-35C4-0D14-7B24E0947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EB968-D5CF-CD1A-8040-CBD7E6D52E4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6:14-17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6B5474C-05EC-ADE3-ACF8-D2D413B1391B}"/>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16 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in addition to all, taking up the shield of faith with which you will be able to extinguish all the flaming arrows of the evil one.               </a:t>
            </a:r>
            <a:r>
              <a:rPr kumimoji="0" lang="en-US" sz="54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17 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take the helmet of salvation, and the sword of the Spirit, which is the word of God</a:t>
            </a:r>
            <a:r>
              <a:rPr kumimoji="0" lang="en-US" sz="5400" b="1"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27457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C9D5E-C4F9-8ECE-72C4-09C9FA337E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63C5D-B1F0-7F69-58F8-2CA81FABF8D6}"/>
              </a:ext>
            </a:extLst>
          </p:cNvPr>
          <p:cNvSpPr>
            <a:spLocks noGrp="1"/>
          </p:cNvSpPr>
          <p:nvPr>
            <p:ph sz="quarter" idx="13"/>
          </p:nvPr>
        </p:nvSpPr>
        <p:spPr>
          <a:xfrm>
            <a:off x="0" y="3200400"/>
            <a:ext cx="12192000" cy="3620530"/>
          </a:xfrm>
        </p:spPr>
        <p:txBody>
          <a:bodyPr>
            <a:noAutofit/>
          </a:bodyPr>
          <a:lstStyle/>
          <a:p>
            <a:pPr>
              <a:lnSpc>
                <a:spcPct val="80000"/>
              </a:lnSpc>
              <a:buClr>
                <a:srgbClr val="C00000"/>
              </a:buClr>
              <a:buFont typeface="Wingdings" pitchFamily="2" charset="2"/>
              <a:buChar char="Ø"/>
            </a:pPr>
            <a:r>
              <a:rPr lang="en-US" sz="5300" b="1" i="1" dirty="0">
                <a:effectLst>
                  <a:outerShdw blurRad="38100" dist="38100" dir="2700000" algn="tl">
                    <a:srgbClr val="000000">
                      <a:alpha val="43137"/>
                    </a:srgbClr>
                  </a:outerShdw>
                </a:effectLst>
              </a:rPr>
              <a:t>I Corinthians 15:42-46 (NASB 1995)</a:t>
            </a:r>
          </a:p>
          <a:p>
            <a:pPr>
              <a:lnSpc>
                <a:spcPct val="80000"/>
              </a:lnSpc>
              <a:buClr>
                <a:srgbClr val="C00000"/>
              </a:buClr>
              <a:buFont typeface="Wingdings" pitchFamily="2" charset="2"/>
              <a:buChar char="Ø"/>
            </a:pPr>
            <a:r>
              <a:rPr lang="en-US" sz="5300" b="1" i="1" dirty="0">
                <a:effectLst>
                  <a:outerShdw blurRad="38100" dist="38100" dir="2700000" algn="tl">
                    <a:srgbClr val="000000">
                      <a:alpha val="43137"/>
                    </a:srgbClr>
                  </a:outerShdw>
                </a:effectLst>
              </a:rPr>
              <a:t>James 1:12 (NASB 1995)</a:t>
            </a:r>
          </a:p>
          <a:p>
            <a:pPr>
              <a:lnSpc>
                <a:spcPct val="80000"/>
              </a:lnSpc>
              <a:buClr>
                <a:srgbClr val="C00000"/>
              </a:buClr>
              <a:buFont typeface="Wingdings" pitchFamily="2" charset="2"/>
              <a:buChar char="Ø"/>
            </a:pPr>
            <a:r>
              <a:rPr lang="en-US" sz="5300" b="1" i="1" dirty="0">
                <a:effectLst>
                  <a:outerShdw blurRad="38100" dist="38100" dir="2700000" algn="tl">
                    <a:srgbClr val="000000">
                      <a:alpha val="43137"/>
                    </a:srgbClr>
                  </a:outerShdw>
                </a:effectLst>
              </a:rPr>
              <a:t> Revelation 2:10 (NASB 1995)</a:t>
            </a:r>
          </a:p>
          <a:p>
            <a:pPr>
              <a:lnSpc>
                <a:spcPct val="80000"/>
              </a:lnSpc>
              <a:buClr>
                <a:srgbClr val="C00000"/>
              </a:buClr>
              <a:buFont typeface="Wingdings" pitchFamily="2" charset="2"/>
              <a:buChar char="Ø"/>
            </a:pPr>
            <a:r>
              <a:rPr lang="en-US" sz="5300" b="1" i="1" dirty="0">
                <a:effectLst>
                  <a:outerShdw blurRad="38100" dist="38100" dir="2700000" algn="tl">
                    <a:srgbClr val="000000">
                      <a:alpha val="43137"/>
                    </a:srgbClr>
                  </a:outerShdw>
                </a:effectLst>
              </a:rPr>
              <a:t>II Timothy 4:6-8 (NASB 1995)</a:t>
            </a:r>
          </a:p>
        </p:txBody>
      </p:sp>
      <p:sp>
        <p:nvSpPr>
          <p:cNvPr id="4" name="Title 3">
            <a:extLst>
              <a:ext uri="{FF2B5EF4-FFF2-40B4-BE49-F238E27FC236}">
                <a16:creationId xmlns:a16="http://schemas.microsoft.com/office/drawing/2014/main" id="{14C51F0D-F52A-B6CC-E451-6FB2ED1F0D46}"/>
              </a:ext>
            </a:extLst>
          </p:cNvPr>
          <p:cNvSpPr>
            <a:spLocks noGrp="1"/>
          </p:cNvSpPr>
          <p:nvPr>
            <p:ph type="title"/>
          </p:nvPr>
        </p:nvSpPr>
        <p:spPr>
          <a:xfrm>
            <a:off x="0" y="0"/>
            <a:ext cx="12192000" cy="2895600"/>
          </a:xfrm>
        </p:spPr>
        <p:txBody>
          <a:bodyPr/>
          <a:lstStyle/>
          <a:p>
            <a:pPr marL="0" indent="0" algn="ctr">
              <a:buNone/>
            </a:pPr>
            <a:r>
              <a:rPr lang="en-US" sz="7500" i="1" dirty="0">
                <a:solidFill>
                  <a:srgbClr val="A50021"/>
                </a:solidFill>
                <a:effectLst>
                  <a:outerShdw blurRad="38100" dist="38100" dir="2700000" algn="tl">
                    <a:srgbClr val="000000">
                      <a:alpha val="43137"/>
                    </a:srgbClr>
                  </a:outerShdw>
                </a:effectLst>
                <a:ea typeface="+mn-ea"/>
                <a:cs typeface="+mn-cs"/>
              </a:rPr>
              <a:t>Destined for Salvation </a:t>
            </a:r>
            <a:br>
              <a:rPr lang="en-US" sz="7500" i="1" dirty="0">
                <a:solidFill>
                  <a:srgbClr val="A50021"/>
                </a:solidFill>
                <a:effectLst>
                  <a:outerShdw blurRad="38100" dist="38100" dir="2700000" algn="tl">
                    <a:srgbClr val="000000">
                      <a:alpha val="43137"/>
                    </a:srgbClr>
                  </a:outerShdw>
                </a:effectLst>
                <a:ea typeface="+mn-ea"/>
                <a:cs typeface="+mn-cs"/>
              </a:rPr>
            </a:br>
            <a:r>
              <a:rPr lang="en-US" sz="7500" i="1" dirty="0">
                <a:solidFill>
                  <a:srgbClr val="A50021"/>
                </a:solidFill>
                <a:effectLst>
                  <a:outerShdw blurRad="38100" dist="38100" dir="2700000" algn="tl">
                    <a:srgbClr val="000000">
                      <a:alpha val="43137"/>
                    </a:srgbClr>
                  </a:outerShdw>
                </a:effectLst>
                <a:ea typeface="+mn-ea"/>
                <a:cs typeface="+mn-cs"/>
              </a:rPr>
              <a:t>vs. 9-10 </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455625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15:42-46 (NASB)</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buNone/>
            </a:pPr>
            <a:r>
              <a:rPr lang="en-US" sz="5900" i="1" baseline="30000" dirty="0"/>
              <a:t>42 </a:t>
            </a:r>
            <a:r>
              <a:rPr lang="en-US" sz="5900" i="1" dirty="0"/>
              <a:t>So also is the resurrection of the dead. It is sown a perishable body, it is raised an imperishable body; </a:t>
            </a:r>
            <a:r>
              <a:rPr lang="en-US" sz="5900" i="1" baseline="30000" dirty="0"/>
              <a:t>43 </a:t>
            </a:r>
            <a:r>
              <a:rPr lang="en-US" sz="5900" i="1" dirty="0"/>
              <a:t>it is sown in dishonor, it is raised in glory; </a:t>
            </a:r>
            <a:endParaRPr lang="en-US" sz="5900" dirty="0"/>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5:1-10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indent="0">
              <a:buNone/>
            </a:pP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While they are saying, “Peace and safety!” then destruction will come upon them suddenly like labor pains upon a woman with child, and they will not escape. </a:t>
            </a: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you, brethren, are not in darkness, that the day would overtake you like a thief; </a:t>
            </a:r>
            <a:endParaRPr lang="en-US" sz="4800" dirty="0"/>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15:42-46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6000" i="1" dirty="0"/>
              <a:t>it is sown in weakness, it is raised in power; </a:t>
            </a:r>
            <a:r>
              <a:rPr kumimoji="0" lang="en-US" sz="60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44 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it is sown a natural body, it is raised a spiritual body. If there is a natural body, there is also a spiritual body.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B011-AB4B-6CB7-63B8-333A6C5C2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E9EE2-8F7B-8BCE-8050-2EDE85916663}"/>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15:42-46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77A8321-62EB-8FE2-221E-EA435A5C977D}"/>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9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45 </a:t>
            </a:r>
            <a:r>
              <a:rPr kumimoji="0" lang="en-US" sz="59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also it is written, “The first man, Adam, became a living soul.” The last Adam became a  life-giving spirit. </a:t>
            </a:r>
            <a:r>
              <a:rPr kumimoji="0" lang="en-US" sz="59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46 </a:t>
            </a:r>
            <a:r>
              <a:rPr kumimoji="0" lang="en-US" sz="59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However, the spiritual is not first, but the natural; then the spiritual.</a:t>
            </a:r>
            <a:endParaRPr lang="en-US" sz="5900" dirty="0">
              <a:solidFill>
                <a:prstClr val="black">
                  <a:lumMod val="75000"/>
                  <a:lumOff val="25000"/>
                </a:prstClr>
              </a:solidFill>
              <a:latin typeface="Trebuchet MS"/>
            </a:endParaRPr>
          </a:p>
        </p:txBody>
      </p:sp>
    </p:spTree>
    <p:extLst>
      <p:ext uri="{BB962C8B-B14F-4D97-AF65-F5344CB8AC3E}">
        <p14:creationId xmlns:p14="http://schemas.microsoft.com/office/powerpoint/2010/main" val="383547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James 1:12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200" i="1" dirty="0"/>
              <a:t>Blessed is a man who perseveres under trial; for once he has been approved, he will receive the crown of life which the Lord has promised to those who love Him.</a:t>
            </a:r>
            <a:endParaRPr lang="en-US" sz="6200" dirty="0">
              <a:solidFill>
                <a:prstClr val="black">
                  <a:lumMod val="75000"/>
                  <a:lumOff val="25000"/>
                </a:prstClr>
              </a:solidFill>
              <a:latin typeface="Trebuchet MS"/>
            </a:endParaRP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E2FFC-51B7-6734-D94E-DEF254A22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A8A8F-E407-0162-1467-20D51D4E4C8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2:10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3198CFC-2D0E-1010-7096-F1A400A1CC54}"/>
              </a:ext>
            </a:extLst>
          </p:cNvPr>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5400" i="1" dirty="0"/>
              <a:t>Do not fear what you are about to suffer. Behold, the devil is about to cast some of you into prison, so that you will be tested, and you will have tribulation for ten days. Be faithful until death, and I will give you the crown of life.</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1720669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397E-048B-BF63-F168-F3F340C94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AB8D8-831E-CCEF-CB1F-E05A9BA2170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4:6-8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61D1B21-68AF-CF5C-665D-2337B53BA026}"/>
              </a:ext>
            </a:extLst>
          </p:cNvPr>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5800" i="1" baseline="30000" dirty="0"/>
              <a:t>6 </a:t>
            </a:r>
            <a:r>
              <a:rPr lang="en-US" sz="5800" i="1" dirty="0"/>
              <a:t>For I am already being poured out as a drink offering, and the time of my departure has come. </a:t>
            </a:r>
          </a:p>
          <a:p>
            <a:pPr marL="45720" indent="0">
              <a:buClr>
                <a:srgbClr val="A379BB">
                  <a:lumMod val="75000"/>
                </a:srgbClr>
              </a:buClr>
              <a:buNone/>
              <a:defRPr/>
            </a:pPr>
            <a:r>
              <a:rPr lang="en-US" sz="5800" i="1" baseline="30000" dirty="0"/>
              <a:t>7 </a:t>
            </a:r>
            <a:r>
              <a:rPr lang="en-US" sz="5800" i="1" dirty="0"/>
              <a:t>I have fought the good fight, I have finished the course, I have kept the faith; </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198911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4:6-8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800" b="0"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8 </a:t>
            </a:r>
            <a:r>
              <a:rPr kumimoji="0" lang="en-US" sz="58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in the future there is laid up for me the crown of righteousness, which the Lord, the righteous Judge, will award to me on that day; and not only to me, but also to all who have loved His appearing</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43694-8010-AABD-B1AE-535AE3AD8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5EBE0-C054-670E-32DE-FC7F28BF0719}"/>
              </a:ext>
            </a:extLst>
          </p:cNvPr>
          <p:cNvSpPr>
            <a:spLocks noGrp="1"/>
          </p:cNvSpPr>
          <p:nvPr>
            <p:ph type="title"/>
          </p:nvPr>
        </p:nvSpPr>
        <p:spPr>
          <a:xfrm>
            <a:off x="0" y="-8390"/>
            <a:ext cx="12192000" cy="1075189"/>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5:1-10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450C92-939F-6450-3C31-317D6B273B0B}"/>
              </a:ext>
            </a:extLst>
          </p:cNvPr>
          <p:cNvSpPr>
            <a:spLocks noGrp="1"/>
          </p:cNvSpPr>
          <p:nvPr>
            <p:ph sz="quarter" idx="13"/>
          </p:nvPr>
        </p:nvSpPr>
        <p:spPr>
          <a:xfrm>
            <a:off x="0" y="1066799"/>
            <a:ext cx="12192000" cy="5791202"/>
          </a:xfrm>
        </p:spPr>
        <p:txBody>
          <a:bodyPr>
            <a:noAutofit/>
          </a:bodyPr>
          <a:lstStyle/>
          <a:p>
            <a:pPr marL="45720" indent="0">
              <a:buNone/>
            </a:pP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you are all sons of light and sons of day. We are not of night nor of darkness; </a:t>
            </a: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then let us not sleep as others do, but let us be alert and sober. </a:t>
            </a: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those who sleep do their sleeping at night, and those who get drunk get drunk at night. </a:t>
            </a:r>
            <a:endParaRPr lang="en-US" sz="4800" dirty="0"/>
          </a:p>
        </p:txBody>
      </p:sp>
    </p:spTree>
    <p:extLst>
      <p:ext uri="{BB962C8B-B14F-4D97-AF65-F5344CB8AC3E}">
        <p14:creationId xmlns:p14="http://schemas.microsoft.com/office/powerpoint/2010/main" val="2879474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D816-2A0A-50B4-FAFF-9B0BD14CC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0AD44-8306-0506-D4E5-20F503AA7308}"/>
              </a:ext>
            </a:extLst>
          </p:cNvPr>
          <p:cNvSpPr>
            <a:spLocks noGrp="1"/>
          </p:cNvSpPr>
          <p:nvPr>
            <p:ph type="title"/>
          </p:nvPr>
        </p:nvSpPr>
        <p:spPr>
          <a:xfrm>
            <a:off x="0" y="-8390"/>
            <a:ext cx="12192000" cy="1075189"/>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5:1-10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996B2AF-02C9-F5BE-F568-F0D24B46E196}"/>
              </a:ext>
            </a:extLst>
          </p:cNvPr>
          <p:cNvSpPr>
            <a:spLocks noGrp="1"/>
          </p:cNvSpPr>
          <p:nvPr>
            <p:ph sz="quarter" idx="13"/>
          </p:nvPr>
        </p:nvSpPr>
        <p:spPr>
          <a:xfrm>
            <a:off x="0" y="838200"/>
            <a:ext cx="12192000" cy="6019801"/>
          </a:xfrm>
        </p:spPr>
        <p:txBody>
          <a:bodyPr>
            <a:noAutofit/>
          </a:bodyPr>
          <a:lstStyle/>
          <a:p>
            <a:pPr marL="45720" indent="0">
              <a:buNone/>
            </a:pP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since we are of the day, let us be sober, having put on the breastplate of faith and love, and as a helmet, the hope of salvation.   </a:t>
            </a:r>
          </a:p>
          <a:p>
            <a:pPr marL="45720" indent="0">
              <a:buNone/>
            </a:pP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God has not destined us for wrath, but for obtaining salvation through our Lord Jesus Christ, </a:t>
            </a:r>
            <a:endParaRPr lang="en-US" sz="4800" dirty="0"/>
          </a:p>
        </p:txBody>
      </p:sp>
    </p:spTree>
    <p:extLst>
      <p:ext uri="{BB962C8B-B14F-4D97-AF65-F5344CB8AC3E}">
        <p14:creationId xmlns:p14="http://schemas.microsoft.com/office/powerpoint/2010/main" val="103187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D924-3B55-8750-138B-BA0666804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05760-114D-1B27-19B4-84AD9F0821E9}"/>
              </a:ext>
            </a:extLst>
          </p:cNvPr>
          <p:cNvSpPr>
            <a:spLocks noGrp="1"/>
          </p:cNvSpPr>
          <p:nvPr>
            <p:ph type="title"/>
          </p:nvPr>
        </p:nvSpPr>
        <p:spPr>
          <a:xfrm>
            <a:off x="0" y="-8390"/>
            <a:ext cx="12192000" cy="1075189"/>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5:1-10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061C375-0228-D7A9-73C1-AB54213F6A5C}"/>
              </a:ext>
            </a:extLst>
          </p:cNvPr>
          <p:cNvSpPr>
            <a:spLocks noGrp="1"/>
          </p:cNvSpPr>
          <p:nvPr>
            <p:ph sz="quarter" idx="13"/>
          </p:nvPr>
        </p:nvSpPr>
        <p:spPr>
          <a:xfrm>
            <a:off x="0" y="1066799"/>
            <a:ext cx="12192000" cy="5791202"/>
          </a:xfrm>
        </p:spPr>
        <p:txBody>
          <a:bodyPr>
            <a:noAutofit/>
          </a:bodyPr>
          <a:lstStyle/>
          <a:p>
            <a:pPr marL="45720" indent="0">
              <a:buNone/>
            </a:pPr>
            <a:r>
              <a:rPr kumimoji="0" lang="en-US" sz="5400" b="1" i="1"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who died for us, so that whether we are awake or asleep, we will live together with Him.</a:t>
            </a:r>
            <a:endParaRPr lang="en-US" sz="4800" dirty="0"/>
          </a:p>
        </p:txBody>
      </p:sp>
    </p:spTree>
    <p:extLst>
      <p:ext uri="{BB962C8B-B14F-4D97-AF65-F5344CB8AC3E}">
        <p14:creationId xmlns:p14="http://schemas.microsoft.com/office/powerpoint/2010/main" val="333365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74F8-5C78-10FC-F3C6-33BB983466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2083E-7583-B037-9F2D-62A3EAA8287F}"/>
              </a:ext>
            </a:extLst>
          </p:cNvPr>
          <p:cNvSpPr>
            <a:spLocks noGrp="1"/>
          </p:cNvSpPr>
          <p:nvPr>
            <p:ph sz="quarter" idx="13"/>
          </p:nvPr>
        </p:nvSpPr>
        <p:spPr>
          <a:xfrm>
            <a:off x="0" y="0"/>
            <a:ext cx="12192000" cy="6858000"/>
          </a:xfrm>
        </p:spPr>
        <p:txBody>
          <a:bodyPr>
            <a:noAutofit/>
          </a:bodyPr>
          <a:lstStyle/>
          <a:p>
            <a:pPr marL="45720" indent="0">
              <a:buNone/>
            </a:pPr>
            <a:r>
              <a:rPr lang="en-US" sz="5400" b="1" dirty="0">
                <a:solidFill>
                  <a:srgbClr val="C00000"/>
                </a:solidFill>
                <a:effectLst>
                  <a:outerShdw blurRad="38100" dist="38100" dir="2700000" algn="tl">
                    <a:srgbClr val="000000">
                      <a:alpha val="43137"/>
                    </a:srgbClr>
                  </a:outerShdw>
                </a:effectLst>
                <a:latin typeface="Calibri" panose="020F0502020204030204" pitchFamily="34" charset="0"/>
              </a:rPr>
              <a:t>The Greek word </a:t>
            </a:r>
            <a:r>
              <a:rPr lang="en-US" sz="5400" b="1" dirty="0" err="1">
                <a:solidFill>
                  <a:srgbClr val="C00000"/>
                </a:solidFill>
                <a:effectLst>
                  <a:outerShdw blurRad="38100" dist="38100" dir="2700000" algn="tl">
                    <a:srgbClr val="000000">
                      <a:alpha val="43137"/>
                    </a:srgbClr>
                  </a:outerShdw>
                </a:effectLst>
                <a:latin typeface="Calibri" panose="020F0502020204030204" pitchFamily="34" charset="0"/>
              </a:rPr>
              <a:t>nepho</a:t>
            </a:r>
            <a:r>
              <a:rPr lang="en-US" sz="5400" b="1" dirty="0">
                <a:solidFill>
                  <a:srgbClr val="C00000"/>
                </a:solidFill>
                <a:effectLst>
                  <a:outerShdw blurRad="38100" dist="38100" dir="2700000" algn="tl">
                    <a:srgbClr val="000000">
                      <a:alpha val="43137"/>
                    </a:srgbClr>
                  </a:outerShdw>
                </a:effectLst>
                <a:latin typeface="Calibri" panose="020F0502020204030204" pitchFamily="34" charset="0"/>
              </a:rPr>
              <a:t> (nay-</a:t>
            </a:r>
            <a:r>
              <a:rPr lang="en-US" sz="5400" b="1" dirty="0" err="1">
                <a:solidFill>
                  <a:srgbClr val="C00000"/>
                </a:solidFill>
                <a:effectLst>
                  <a:outerShdw blurRad="38100" dist="38100" dir="2700000" algn="tl">
                    <a:srgbClr val="000000">
                      <a:alpha val="43137"/>
                    </a:srgbClr>
                  </a:outerShdw>
                </a:effectLst>
                <a:latin typeface="Calibri" panose="020F0502020204030204" pitchFamily="34" charset="0"/>
              </a:rPr>
              <a:t>fo</a:t>
            </a:r>
            <a:r>
              <a:rPr lang="en-US" sz="5400" b="1" dirty="0">
                <a:solidFill>
                  <a:srgbClr val="C00000"/>
                </a:solidFill>
                <a:effectLst>
                  <a:outerShdw blurRad="38100" dist="38100" dir="2700000" algn="tl">
                    <a:srgbClr val="000000">
                      <a:alpha val="43137"/>
                    </a:srgbClr>
                  </a:outerShdw>
                </a:effectLst>
                <a:latin typeface="Calibri" panose="020F0502020204030204" pitchFamily="34" charset="0"/>
              </a:rPr>
              <a:t>) [sober] </a:t>
            </a:r>
          </a:p>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Signifies “to be free from the influence of intoxicants”. This is the same word Peter used in 1 Peter 1, and 1 Peter 5. </a:t>
            </a:r>
          </a:p>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In both of these contexts, Peter is using sober to signify staying alert.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7644913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13CC5-F0B6-EF46-1B30-46BC0332D8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73CFA-DCE4-F5E2-B22A-AAB15D2A8957}"/>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Paul’s use of the word contextually is being alert as well. We must note, to be free from intoxicants is to be free from all deluding factors that can affect our sobriety within the Word.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749414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marL="960120" indent="-914400">
              <a:lnSpc>
                <a:spcPct val="80000"/>
              </a:lnSpc>
              <a:buClr>
                <a:srgbClr val="C00000"/>
              </a:buClr>
              <a:buFont typeface="+mj-lt"/>
              <a:buAutoNum type="alphaUcPeriod"/>
            </a:pPr>
            <a:r>
              <a:rPr lang="en-US" sz="7200" b="1" i="1" dirty="0">
                <a:effectLst>
                  <a:outerShdw blurRad="38100" dist="38100" dir="2700000" algn="tl">
                    <a:srgbClr val="000000">
                      <a:alpha val="43137"/>
                    </a:srgbClr>
                  </a:outerShdw>
                </a:effectLst>
              </a:rPr>
              <a:t>Day of the Lord</a:t>
            </a:r>
          </a:p>
          <a:p>
            <a:pPr marL="960120" indent="-914400">
              <a:lnSpc>
                <a:spcPct val="80000"/>
              </a:lnSpc>
              <a:buClr>
                <a:srgbClr val="C00000"/>
              </a:buClr>
              <a:buFont typeface="+mj-lt"/>
              <a:buAutoNum type="alphaUcPeriod"/>
            </a:pPr>
            <a:r>
              <a:rPr lang="en-US" sz="7200" b="1" i="1" dirty="0">
                <a:effectLst>
                  <a:outerShdw blurRad="38100" dist="38100" dir="2700000" algn="tl">
                    <a:srgbClr val="000000">
                      <a:alpha val="43137"/>
                    </a:srgbClr>
                  </a:outerShdw>
                </a:effectLst>
              </a:rPr>
              <a:t>Of the Light</a:t>
            </a:r>
          </a:p>
          <a:p>
            <a:pPr marL="960120" indent="-914400">
              <a:lnSpc>
                <a:spcPct val="80000"/>
              </a:lnSpc>
              <a:buClr>
                <a:srgbClr val="C00000"/>
              </a:buClr>
              <a:buFont typeface="+mj-lt"/>
              <a:buAutoNum type="alphaUcPeriod"/>
            </a:pPr>
            <a:r>
              <a:rPr lang="en-US" sz="7200" b="1" i="1" dirty="0">
                <a:effectLst>
                  <a:outerShdw blurRad="38100" dist="38100" dir="2700000" algn="tl">
                    <a:srgbClr val="000000">
                      <a:alpha val="43137"/>
                    </a:srgbClr>
                  </a:outerShdw>
                </a:effectLst>
              </a:rPr>
              <a:t>Destined for Salvation</a:t>
            </a:r>
          </a:p>
        </p:txBody>
      </p:sp>
      <p:sp>
        <p:nvSpPr>
          <p:cNvPr id="4" name="Title 3"/>
          <p:cNvSpPr>
            <a:spLocks noGrp="1"/>
          </p:cNvSpPr>
          <p:nvPr>
            <p:ph type="title"/>
          </p:nvPr>
        </p:nvSpPr>
        <p:spPr>
          <a:xfrm>
            <a:off x="0" y="0"/>
            <a:ext cx="12192000" cy="2895600"/>
          </a:xfrm>
        </p:spPr>
        <p:txBody>
          <a:bodyPr/>
          <a:lstStyle/>
          <a:p>
            <a:pPr marL="0" indent="0" algn="ctr">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Awaiting Christ’s Return</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1_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389</TotalTime>
  <Words>1715</Words>
  <Application>Microsoft Office PowerPoint</Application>
  <PresentationFormat>Widescreen</PresentationFormat>
  <Paragraphs>99</Paragraphs>
  <Slides>40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Calibri</vt:lpstr>
      <vt:lpstr>Franklin Gothic Medium</vt:lpstr>
      <vt:lpstr>Georgia</vt:lpstr>
      <vt:lpstr>Helvetica Neue</vt:lpstr>
      <vt:lpstr>Trebuchet MS</vt:lpstr>
      <vt:lpstr>Wingdings</vt:lpstr>
      <vt:lpstr>Slipstream</vt:lpstr>
      <vt:lpstr>1_Slipstream</vt:lpstr>
      <vt:lpstr>Awaiting Christ’s Return</vt:lpstr>
      <vt:lpstr>I Thessalonians 5:1-10 (NASB)</vt:lpstr>
      <vt:lpstr>I Thessalonians 5:1-10 (NASB)</vt:lpstr>
      <vt:lpstr>I Thessalonians 5:1-10 (NASB)</vt:lpstr>
      <vt:lpstr>I Thessalonians 5:1-10 (NASB)</vt:lpstr>
      <vt:lpstr>I Thessalonians 5:1-10 (NASB)</vt:lpstr>
      <vt:lpstr>PowerPoint Presentation</vt:lpstr>
      <vt:lpstr>PowerPoint Presentation</vt:lpstr>
      <vt:lpstr>Awaiting Christ’s Return</vt:lpstr>
      <vt:lpstr>Day of the Lord  vs. 1-4 </vt:lpstr>
      <vt:lpstr>Matthew 24:36-43 (NASB) </vt:lpstr>
      <vt:lpstr>Matthew 24:36-43 (NASB) </vt:lpstr>
      <vt:lpstr>Matthew 24:36-43 (NASB) </vt:lpstr>
      <vt:lpstr>Matthew 24:36-43 (NASB) </vt:lpstr>
      <vt:lpstr>II Peter 3:8-11 (NASB) </vt:lpstr>
      <vt:lpstr>II Peter 3:8-11 (NASB) </vt:lpstr>
      <vt:lpstr>II Peter 3:8-11 (NASB) </vt:lpstr>
      <vt:lpstr>II Peter 3:8-11 (NASB) </vt:lpstr>
      <vt:lpstr>Of the Light  vs. 5-8 </vt:lpstr>
      <vt:lpstr>I John 1:5-7 (NASB)</vt:lpstr>
      <vt:lpstr>I John 1:5-7 (NASB)</vt:lpstr>
      <vt:lpstr>Ephesians 5:6-10 (NASB)</vt:lpstr>
      <vt:lpstr>Ephesians 5:6-10 (NASB)</vt:lpstr>
      <vt:lpstr>Ephesians 5:6-10 (NASB)</vt:lpstr>
      <vt:lpstr>Isaiah 59:17 (NASB)</vt:lpstr>
      <vt:lpstr>Ephesians 6:14-17 (NASB)</vt:lpstr>
      <vt:lpstr>Ephesians 6:14-17 (NASB)</vt:lpstr>
      <vt:lpstr>Destined for Salvation  vs. 9-10 </vt:lpstr>
      <vt:lpstr>I Corinthians 15:42-46 (NASB)</vt:lpstr>
      <vt:lpstr>I Corinthians 15:42-46 (NASB)</vt:lpstr>
      <vt:lpstr>I Corinthians 15:42-46 (NASB)</vt:lpstr>
      <vt:lpstr>James 1:12 (NASB)</vt:lpstr>
      <vt:lpstr>Revelation 2:10 (NASB)</vt:lpstr>
      <vt:lpstr>II Timothy 4:6-8 (NASB)</vt:lpstr>
      <vt:lpstr>II Timothy 4:6-8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1</cp:revision>
  <dcterms:created xsi:type="dcterms:W3CDTF">2026-03-26T16:33:43Z</dcterms:created>
  <dcterms:modified xsi:type="dcterms:W3CDTF">2026-03-26T23:02:48Z</dcterms:modified>
</cp:coreProperties>
</file>